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8" r:id="rId6"/>
    <p:sldId id="265" r:id="rId7"/>
    <p:sldId id="266" r:id="rId8"/>
    <p:sldId id="262" r:id="rId9"/>
    <p:sldId id="267" r:id="rId10"/>
    <p:sldId id="261" r:id="rId11"/>
    <p:sldId id="260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D28BD2-9BE0-4318-ACFD-2F2E8B044A43}">
  <a:tblStyle styleId="{39D28BD2-9BE0-4318-ACFD-2F2E8B044A4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clip/UgkxQKsiU90C-6XWZaq2hljfCs4Ue5OVLy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/>
              <a:t>DX3D 포트폴리오</a:t>
            </a:r>
            <a:br>
              <a:rPr lang="ko-KR"/>
            </a:br>
            <a:r>
              <a:rPr lang="ko-KR"/>
              <a:t>파이어엠블렘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524000" y="4387932"/>
            <a:ext cx="9144000" cy="86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배한진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4FF6-83FC-4A52-9F10-C74F40DC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애니메이션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24C65D-B9D7-44B6-9FE3-02551566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43608"/>
            <a:ext cx="6393024" cy="4833217"/>
          </a:xfrm>
        </p:spPr>
        <p:txBody>
          <a:bodyPr/>
          <a:lstStyle/>
          <a:p>
            <a:r>
              <a:rPr lang="ko-KR" altLang="en-US" dirty="0"/>
              <a:t>같은 모델 정보와 애니메이션을 지닌 캐릭터가 다수 존재하기 때문에 트랜스폼 정보만을 구분하여 </a:t>
            </a:r>
            <a:r>
              <a:rPr lang="ko-KR" altLang="en-US" dirty="0" err="1"/>
              <a:t>인스턴싱하였다</a:t>
            </a:r>
            <a:endParaRPr lang="en-US" altLang="ko-KR" dirty="0"/>
          </a:p>
          <a:p>
            <a:r>
              <a:rPr lang="ko-KR" altLang="en-US" dirty="0"/>
              <a:t>단순히 각자가 모델 정보와 애니메이션을 소유하는 방식보다 메모리를 아끼고 </a:t>
            </a:r>
            <a:r>
              <a:rPr lang="en-US" altLang="ko-KR" dirty="0"/>
              <a:t>GPU</a:t>
            </a:r>
            <a:r>
              <a:rPr lang="ko-KR" altLang="en-US" dirty="0"/>
              <a:t>에 명령하는 횟수도 줄어 속도 면에서도 우수하다</a:t>
            </a:r>
          </a:p>
        </p:txBody>
      </p:sp>
    </p:spTree>
    <p:extLst>
      <p:ext uri="{BB962C8B-B14F-4D97-AF65-F5344CB8AC3E}">
        <p14:creationId xmlns:p14="http://schemas.microsoft.com/office/powerpoint/2010/main" val="340065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3F836-27E3-4C14-9010-82F34658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그림자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E3E2A-2E5E-4DA9-B9F6-E784BE097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8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개요</a:t>
            </a:r>
            <a:endParaRPr/>
          </a:p>
        </p:txBody>
      </p:sp>
      <p:graphicFrame>
        <p:nvGraphicFramePr>
          <p:cNvPr id="69" name="Google Shape;69;p15"/>
          <p:cNvGraphicFramePr/>
          <p:nvPr/>
        </p:nvGraphicFramePr>
        <p:xfrm>
          <a:off x="6096000" y="1544060"/>
          <a:ext cx="5257800" cy="3967075"/>
        </p:xfrm>
        <a:graphic>
          <a:graphicData uri="http://schemas.openxmlformats.org/drawingml/2006/table">
            <a:tbl>
              <a:tblPr firstRow="1" bandRow="1">
                <a:noFill/>
                <a:tableStyleId>{39D28BD2-9BE0-4318-ACFD-2F2E8B044A43}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dk1"/>
                          </a:solidFill>
                        </a:rPr>
                        <a:t>파이어엠블렘(모작)</a:t>
                      </a: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장르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SRPG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언어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C++, HLSL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라이브러리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WINAPI, DirectX11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환경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Windows 11 64bit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도구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Visual Studio 2022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기간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23.03.17 ~ 23.04.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" name="Google Shape;70;p15"/>
          <p:cNvSpPr txBox="1"/>
          <p:nvPr/>
        </p:nvSpPr>
        <p:spPr>
          <a:xfrm>
            <a:off x="846909" y="5364479"/>
            <a:ext cx="10515600" cy="11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소개영상 : </a:t>
            </a:r>
            <a:r>
              <a:rPr lang="ko-KR" sz="2000" b="0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https://youtube.com/clip/UgkxQKsiU90C-6XWZaq2hljfCs4Ue5OVLy1k</a:t>
            </a:r>
            <a:endParaRPr sz="2000" b="0" i="0" u="sng" strike="noStrike" cap="none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95" y="1872170"/>
            <a:ext cx="5644940" cy="317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39DB7-B93F-4571-8C5F-CC759086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9" y="0"/>
            <a:ext cx="10515600" cy="1325700"/>
          </a:xfrm>
        </p:spPr>
        <p:txBody>
          <a:bodyPr/>
          <a:lstStyle/>
          <a:p>
            <a:r>
              <a:rPr lang="ko-KR" altLang="en-US" dirty="0"/>
              <a:t>맵 구현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FBB387A-5266-4BF0-8A77-B4670345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42" y="1150848"/>
            <a:ext cx="5657466" cy="1433732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HeightMap</a:t>
            </a:r>
            <a:r>
              <a:rPr lang="en-US" altLang="ko-KR" sz="1800" dirty="0"/>
              <a:t> </a:t>
            </a:r>
            <a:r>
              <a:rPr lang="ko-KR" altLang="en-US" sz="1800" dirty="0"/>
              <a:t>이미지를 불러와 지형 메시 생성</a:t>
            </a:r>
            <a:endParaRPr lang="en-US" altLang="ko-KR" sz="1800" dirty="0"/>
          </a:p>
          <a:p>
            <a:r>
              <a:rPr lang="ko-KR" altLang="en-US" sz="1800" dirty="0"/>
              <a:t>그 위에 직육면체 집합으로 만든 격자를 얹어 구성</a:t>
            </a:r>
            <a:endParaRPr lang="en-US" altLang="ko-KR" sz="1800" dirty="0"/>
          </a:p>
          <a:p>
            <a:r>
              <a:rPr lang="ko-KR" altLang="en-US" sz="1800" dirty="0"/>
              <a:t>맵 위에 커서를 출력해 선택 중인 지점을 확인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2EB514B-9E9F-414A-B4AE-110D8B70EF3E}"/>
              </a:ext>
            </a:extLst>
          </p:cNvPr>
          <p:cNvSpPr txBox="1">
            <a:spLocks/>
          </p:cNvSpPr>
          <p:nvPr/>
        </p:nvSpPr>
        <p:spPr>
          <a:xfrm>
            <a:off x="6217292" y="374457"/>
            <a:ext cx="5763214" cy="6118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지점선택</a:t>
            </a:r>
            <a:r>
              <a:rPr lang="en-US" altLang="ko-KR" sz="1400" dirty="0">
                <a:solidFill>
                  <a:srgbClr val="FFFF00"/>
                </a:solidFill>
              </a:rPr>
              <a:t>();</a:t>
            </a:r>
            <a:r>
              <a:rPr lang="en-US" altLang="ko-KR" sz="1400" dirty="0">
                <a:solidFill>
                  <a:srgbClr val="92D050"/>
                </a:solidFill>
              </a:rPr>
              <a:t> 	//</a:t>
            </a:r>
            <a:r>
              <a:rPr lang="ko-KR" altLang="en-US" sz="1400" dirty="0">
                <a:solidFill>
                  <a:srgbClr val="92D050"/>
                </a:solidFill>
              </a:rPr>
              <a:t>키보드 입력 등에 따라 선택지점을 변경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좌표변환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배열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격자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월드 좌표를 상호변환해 사용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캐릭터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선택 지점의 캐릭터를 행동캐릭터로 지정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이동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캐릭터에게 이동 경로 주입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공격 선택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캐릭터와 선택 지점의 캐릭터가 전투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이동지점탐색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이동할 수 있는 지점 탐색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공격지점탐색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공격할 수 있는 지점 탐색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이동 후 포함</a:t>
            </a:r>
            <a:r>
              <a:rPr lang="en-US" altLang="ko-KR" sz="1400" dirty="0">
                <a:solidFill>
                  <a:srgbClr val="92D050"/>
                </a:solidFill>
              </a:rPr>
              <a:t>)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지형 메시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vector&lt;</a:t>
            </a:r>
            <a:r>
              <a:rPr lang="ko-KR" altLang="en-US" sz="1400" dirty="0">
                <a:solidFill>
                  <a:schemeClr val="accent6"/>
                </a:solidFill>
              </a:rPr>
              <a:t>직육면체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</a:rPr>
              <a:t>격자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선택지점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이동좌표목록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이동좌표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공격좌표목록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6DD2E4-A73A-4F17-B61E-06F4049A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4" y="2584579"/>
            <a:ext cx="5763214" cy="32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4EB7-B460-4E5E-90E9-BDBB327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6" y="9872"/>
            <a:ext cx="10515600" cy="980231"/>
          </a:xfrm>
        </p:spPr>
        <p:txBody>
          <a:bodyPr/>
          <a:lstStyle/>
          <a:p>
            <a:r>
              <a:rPr lang="ko-KR" altLang="en-US" dirty="0"/>
              <a:t>오브젝트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11BE11-8CDF-4D6B-8A10-8E88644E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5" y="990103"/>
            <a:ext cx="5125617" cy="142758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맵 위에서 활동할 오브젝트</a:t>
            </a:r>
            <a:endParaRPr lang="en-US" altLang="ko-KR" sz="1800" dirty="0"/>
          </a:p>
          <a:p>
            <a:r>
              <a:rPr lang="ko-KR" altLang="en-US" sz="1800" dirty="0"/>
              <a:t>일괄적으로 </a:t>
            </a:r>
            <a:r>
              <a:rPr lang="ko-KR" altLang="en-US" sz="1800" dirty="0" err="1"/>
              <a:t>풀링</a:t>
            </a:r>
            <a:r>
              <a:rPr lang="ko-KR" altLang="en-US" sz="1800" dirty="0"/>
              <a:t> 매니저로 관리</a:t>
            </a:r>
            <a:endParaRPr lang="en-US" altLang="ko-KR" sz="1800" dirty="0"/>
          </a:p>
          <a:p>
            <a:r>
              <a:rPr lang="ko-KR" altLang="en-US" sz="1800" dirty="0"/>
              <a:t>이동</a:t>
            </a:r>
            <a:r>
              <a:rPr lang="en-US" altLang="ko-KR" sz="1800" dirty="0"/>
              <a:t>, </a:t>
            </a:r>
            <a:r>
              <a:rPr lang="ko-KR" altLang="en-US" sz="1800" dirty="0"/>
              <a:t>공격</a:t>
            </a:r>
            <a:r>
              <a:rPr lang="en-US" altLang="ko-KR" sz="1800" dirty="0"/>
              <a:t>, </a:t>
            </a:r>
            <a:r>
              <a:rPr lang="ko-KR" altLang="en-US" sz="1800" dirty="0"/>
              <a:t>피격 기능 보유</a:t>
            </a:r>
            <a:r>
              <a:rPr lang="en-US" altLang="ko-KR" sz="1800" dirty="0"/>
              <a:t>(</a:t>
            </a:r>
            <a:r>
              <a:rPr lang="ko-KR" altLang="en-US" sz="1800" dirty="0"/>
              <a:t>공격은 캐릭터만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2D64241-8BB4-413C-A9C4-D3A59F760284}"/>
              </a:ext>
            </a:extLst>
          </p:cNvPr>
          <p:cNvSpPr txBox="1">
            <a:spLocks/>
          </p:cNvSpPr>
          <p:nvPr/>
        </p:nvSpPr>
        <p:spPr>
          <a:xfrm>
            <a:off x="6253068" y="616538"/>
            <a:ext cx="5437153" cy="3311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struct Status {  </a:t>
            </a:r>
            <a:r>
              <a:rPr lang="ko-KR" altLang="en-US" sz="1100" dirty="0">
                <a:solidFill>
                  <a:schemeClr val="accent6"/>
                </a:solidFill>
              </a:rPr>
              <a:t>이름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팀</a:t>
            </a:r>
            <a:r>
              <a:rPr lang="en-US" altLang="ko-KR" sz="1100" dirty="0">
                <a:solidFill>
                  <a:schemeClr val="accent6"/>
                </a:solidFill>
              </a:rPr>
              <a:t>,  HP, </a:t>
            </a:r>
            <a:r>
              <a:rPr lang="ko-KR" altLang="en-US" sz="1100" dirty="0">
                <a:solidFill>
                  <a:schemeClr val="accent6"/>
                </a:solidFill>
              </a:rPr>
              <a:t>공격력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방어력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이동거리</a:t>
            </a:r>
            <a:r>
              <a:rPr lang="en-US" altLang="ko-KR" sz="1100" dirty="0">
                <a:solidFill>
                  <a:schemeClr val="accent6"/>
                </a:solidFill>
              </a:rPr>
              <a:t>  };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이동 설정</a:t>
            </a:r>
            <a:r>
              <a:rPr lang="en-US" altLang="ko-KR" sz="1100" dirty="0">
                <a:solidFill>
                  <a:schemeClr val="accent6"/>
                </a:solidFill>
              </a:rPr>
              <a:t>(</a:t>
            </a:r>
            <a:r>
              <a:rPr lang="ko-KR" altLang="en-US" sz="1100" dirty="0">
                <a:solidFill>
                  <a:schemeClr val="accent6"/>
                </a:solidFill>
              </a:rPr>
              <a:t>경로</a:t>
            </a:r>
            <a:r>
              <a:rPr lang="en-US" altLang="ko-KR" sz="1100" dirty="0">
                <a:solidFill>
                  <a:schemeClr val="accent6"/>
                </a:solidFill>
              </a:rPr>
              <a:t>); </a:t>
            </a:r>
            <a:r>
              <a:rPr lang="ko-KR" altLang="en-US" sz="1100" dirty="0">
                <a:solidFill>
                  <a:schemeClr val="accent6"/>
                </a:solidFill>
              </a:rPr>
              <a:t>이동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이동 취소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이동을 확정하기 전에는 이동 전 위치로 돌아갈 수 있다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피격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ko-KR" altLang="en-US" sz="1100" dirty="0">
                <a:solidFill>
                  <a:schemeClr val="accent6"/>
                </a:solidFill>
              </a:rPr>
              <a:t>사망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endParaRPr lang="en-US" altLang="ko-KR" sz="11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status;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</a:rPr>
              <a:t>프로그래스바</a:t>
            </a:r>
            <a:r>
              <a:rPr lang="en-US" altLang="ko-KR" sz="1100" dirty="0">
                <a:solidFill>
                  <a:schemeClr val="accent6"/>
                </a:solidFill>
              </a:rPr>
              <a:t>;            </a:t>
            </a:r>
            <a:r>
              <a:rPr lang="en-US" altLang="ko-KR" sz="1100" dirty="0">
                <a:solidFill>
                  <a:srgbClr val="92D050"/>
                </a:solidFill>
              </a:rPr>
              <a:t>//HP </a:t>
            </a:r>
            <a:r>
              <a:rPr lang="ko-KR" altLang="en-US" sz="1100" dirty="0">
                <a:solidFill>
                  <a:srgbClr val="92D050"/>
                </a:solidFill>
              </a:rPr>
              <a:t>출력용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행동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ko-KR" altLang="en-US" sz="1100" dirty="0">
                <a:solidFill>
                  <a:schemeClr val="accent6"/>
                </a:solidFill>
              </a:rPr>
              <a:t>이동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해당 턴에 이미 행동</a:t>
            </a:r>
            <a:r>
              <a:rPr lang="en-US" altLang="ko-KR" sz="1100" dirty="0">
                <a:solidFill>
                  <a:srgbClr val="92D050"/>
                </a:solidFill>
              </a:rPr>
              <a:t>, </a:t>
            </a:r>
            <a:r>
              <a:rPr lang="ko-KR" altLang="en-US" sz="1100" dirty="0">
                <a:solidFill>
                  <a:srgbClr val="92D050"/>
                </a:solidFill>
              </a:rPr>
              <a:t>이동을 했는지 확인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65AA2D-B4FC-46FD-A004-74DF18304504}"/>
              </a:ext>
            </a:extLst>
          </p:cNvPr>
          <p:cNvSpPr/>
          <p:nvPr/>
        </p:nvSpPr>
        <p:spPr>
          <a:xfrm>
            <a:off x="2680736" y="2560821"/>
            <a:ext cx="1796144" cy="958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SRPGObject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276A69-1524-4959-AD9B-DCD856053B23}"/>
              </a:ext>
            </a:extLst>
          </p:cNvPr>
          <p:cNvSpPr/>
          <p:nvPr/>
        </p:nvSpPr>
        <p:spPr>
          <a:xfrm>
            <a:off x="1324947" y="4041986"/>
            <a:ext cx="2004524" cy="23166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Character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이동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86EF6D-E79C-4D1E-8060-9B9761581980}"/>
              </a:ext>
            </a:extLst>
          </p:cNvPr>
          <p:cNvSpPr/>
          <p:nvPr/>
        </p:nvSpPr>
        <p:spPr>
          <a:xfrm>
            <a:off x="3755571" y="4036020"/>
            <a:ext cx="1928586" cy="2327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Obstacle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공격으로 파괴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CDDFB02-4DB8-48F9-8281-5BB831AAC04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691924" y="3155101"/>
            <a:ext cx="522171" cy="1251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E81EDB-24E6-429E-83BB-5F5A1F48F2A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3891234" y="3207389"/>
            <a:ext cx="516205" cy="1141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250A662-9903-4A5D-ACDF-48A0025F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40" y="4051759"/>
            <a:ext cx="1997331" cy="1761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53231C-7641-4A10-8612-C41F9CE4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417" y="4063365"/>
            <a:ext cx="1902408" cy="1738241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3BA01EB-9EBB-4501-A53B-E8FEBF63BE6A}"/>
              </a:ext>
            </a:extLst>
          </p:cNvPr>
          <p:cNvSpPr txBox="1">
            <a:spLocks/>
          </p:cNvSpPr>
          <p:nvPr/>
        </p:nvSpPr>
        <p:spPr>
          <a:xfrm>
            <a:off x="6248791" y="3975899"/>
            <a:ext cx="2717927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Character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공격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</a:t>
            </a:r>
            <a:r>
              <a:rPr lang="ko-KR" altLang="en-US" sz="1100" dirty="0" err="1">
                <a:solidFill>
                  <a:schemeClr val="accent6"/>
                </a:solidFill>
              </a:rPr>
              <a:t>인스턴싱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이벤트 실행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정보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무기 </a:t>
            </a:r>
            <a:r>
              <a:rPr lang="en-US" altLang="ko-KR" sz="1100" dirty="0">
                <a:solidFill>
                  <a:schemeClr val="accent6"/>
                </a:solidFill>
              </a:rPr>
              <a:t>*</a:t>
            </a:r>
            <a:r>
              <a:rPr lang="ko-KR" altLang="en-US" sz="1100" dirty="0">
                <a:solidFill>
                  <a:schemeClr val="accent6"/>
                </a:solidFill>
              </a:rPr>
              <a:t>착용무기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rgbClr val="92D050"/>
                </a:solidFill>
              </a:rPr>
              <a:t>    //</a:t>
            </a:r>
            <a:r>
              <a:rPr lang="ko-KR" altLang="en-US" sz="1100" dirty="0">
                <a:solidFill>
                  <a:srgbClr val="92D050"/>
                </a:solidFill>
              </a:rPr>
              <a:t>무기 클래스에서 </a:t>
            </a:r>
            <a:r>
              <a:rPr lang="ko-KR" altLang="en-US" sz="1100" dirty="0" err="1">
                <a:solidFill>
                  <a:srgbClr val="92D050"/>
                </a:solidFill>
              </a:rPr>
              <a:t>인스턴싱</a:t>
            </a:r>
            <a:r>
              <a:rPr lang="ko-KR" altLang="en-US" sz="1100" dirty="0">
                <a:solidFill>
                  <a:srgbClr val="92D050"/>
                </a:solidFill>
              </a:rPr>
              <a:t> 사용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42FB070-B2EC-4B8C-8C8F-667E94D6EABA}"/>
              </a:ext>
            </a:extLst>
          </p:cNvPr>
          <p:cNvSpPr txBox="1">
            <a:spLocks/>
          </p:cNvSpPr>
          <p:nvPr/>
        </p:nvSpPr>
        <p:spPr>
          <a:xfrm>
            <a:off x="9032034" y="3975899"/>
            <a:ext cx="2658188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Obstacle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2AEBB-EC4F-47C7-80EB-432F0732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턴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0107F-C620-47C5-98CD-33444F01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8426"/>
            <a:ext cx="5257800" cy="162670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사용자별로 턴을 돌아가면서 게임을 진행한다</a:t>
            </a:r>
            <a:endParaRPr lang="en-US" altLang="ko-KR" sz="1400" dirty="0"/>
          </a:p>
          <a:p>
            <a:r>
              <a:rPr lang="ko-KR" altLang="en-US" sz="1400" dirty="0"/>
              <a:t>각 턴은 해당하는 컨트롤러가 </a:t>
            </a:r>
            <a:br>
              <a:rPr lang="en-US" altLang="ko-KR" sz="1400" dirty="0"/>
            </a:br>
            <a:r>
              <a:rPr lang="ko-KR" altLang="en-US" sz="1400" dirty="0"/>
              <a:t>자신의 캐릭터들을 </a:t>
            </a:r>
            <a:r>
              <a:rPr lang="ko-KR" altLang="en-US" sz="1400" dirty="0" err="1"/>
              <a:t>행동시키며</a:t>
            </a:r>
            <a:r>
              <a:rPr lang="ko-KR" altLang="en-US" sz="1400" dirty="0"/>
              <a:t> 진행</a:t>
            </a:r>
            <a:endParaRPr lang="en-US" altLang="ko-KR" sz="1400" dirty="0"/>
          </a:p>
          <a:p>
            <a:r>
              <a:rPr lang="ko-KR" altLang="en-US" sz="1400" dirty="0"/>
              <a:t>키보드 입력을 받는 </a:t>
            </a:r>
            <a:r>
              <a:rPr lang="en-US" altLang="ko-KR" sz="1400" dirty="0"/>
              <a:t>Player</a:t>
            </a:r>
            <a:r>
              <a:rPr lang="ko-KR" altLang="en-US" sz="1400" dirty="0"/>
              <a:t>컨트롤러와 </a:t>
            </a:r>
            <a:br>
              <a:rPr lang="en-US" altLang="ko-KR" sz="1400" dirty="0"/>
            </a:br>
            <a:r>
              <a:rPr lang="ko-KR" altLang="en-US" sz="1400" dirty="0"/>
              <a:t>자동으로 움직이는 </a:t>
            </a:r>
            <a:r>
              <a:rPr lang="en-US" altLang="ko-KR" sz="1400" dirty="0"/>
              <a:t>Enemy</a:t>
            </a:r>
            <a:r>
              <a:rPr lang="ko-KR" altLang="en-US" sz="1400" dirty="0"/>
              <a:t>컨트롤러 </a:t>
            </a:r>
            <a:r>
              <a:rPr lang="en-US" altLang="ko-KR" sz="1400" dirty="0"/>
              <a:t>2</a:t>
            </a:r>
            <a:r>
              <a:rPr lang="ko-KR" altLang="en-US" sz="1400" dirty="0"/>
              <a:t>가지를 구현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12493D8-E8C1-43FF-B943-54C8758A9EAF}"/>
              </a:ext>
            </a:extLst>
          </p:cNvPr>
          <p:cNvSpPr txBox="1">
            <a:spLocks/>
          </p:cNvSpPr>
          <p:nvPr/>
        </p:nvSpPr>
        <p:spPr>
          <a:xfrm>
            <a:off x="6198630" y="365126"/>
            <a:ext cx="5763214" cy="20328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TurnManager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178538-8DF3-45D6-BE64-6E0891AB6C85}"/>
              </a:ext>
            </a:extLst>
          </p:cNvPr>
          <p:cNvGrpSpPr/>
          <p:nvPr/>
        </p:nvGrpSpPr>
        <p:grpSpPr>
          <a:xfrm>
            <a:off x="1155440" y="2995128"/>
            <a:ext cx="4097694" cy="3063875"/>
            <a:chOff x="970384" y="4550671"/>
            <a:chExt cx="3021564" cy="2001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51D925-94F7-49DA-AB56-8CD307DE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84" y="4550671"/>
              <a:ext cx="3021564" cy="16935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3F340A-2565-4CA5-97B7-9FFF59547327}"/>
                </a:ext>
              </a:extLst>
            </p:cNvPr>
            <p:cNvSpPr txBox="1"/>
            <p:nvPr/>
          </p:nvSpPr>
          <p:spPr>
            <a:xfrm>
              <a:off x="970384" y="6244257"/>
              <a:ext cx="3021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턴 시작 장면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2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EBFA7-CC7C-4729-BEA6-2DCFE2C7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184988"/>
          </a:xfrm>
        </p:spPr>
        <p:txBody>
          <a:bodyPr/>
          <a:lstStyle/>
          <a:p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ko-KR" altLang="en-US" dirty="0"/>
              <a:t>이동지점</a:t>
            </a:r>
            <a:r>
              <a:rPr lang="en-US" altLang="ko-KR" dirty="0"/>
              <a:t>, </a:t>
            </a:r>
            <a:r>
              <a:rPr lang="ko-KR" altLang="en-US" dirty="0"/>
              <a:t>공격지점 탐색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9A3E1-28F6-4C0D-9964-C005390C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1539" y="970383"/>
            <a:ext cx="5509372" cy="1380510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지점을 선택 시 해당 지점의  오브젝트에 따라 이동 지점과 공격지점을 탐색</a:t>
            </a:r>
            <a:endParaRPr lang="en-US" altLang="ko-KR" sz="1800" dirty="0"/>
          </a:p>
          <a:p>
            <a:r>
              <a:rPr lang="ko-KR" altLang="en-US" sz="1800" dirty="0"/>
              <a:t>이동지점 탐색에는 </a:t>
            </a:r>
            <a:r>
              <a:rPr lang="en-US" altLang="ko-KR" sz="1800" dirty="0" err="1"/>
              <a:t>Astar</a:t>
            </a:r>
            <a:r>
              <a:rPr lang="en-US" altLang="ko-KR" sz="1800" dirty="0"/>
              <a:t> </a:t>
            </a:r>
            <a:r>
              <a:rPr lang="ko-KR" altLang="en-US" sz="1800" dirty="0"/>
              <a:t>알고리즘을 사용</a:t>
            </a:r>
            <a:endParaRPr lang="en-US" altLang="ko-KR" sz="1800" dirty="0"/>
          </a:p>
          <a:p>
            <a:r>
              <a:rPr lang="ko-KR" altLang="en-US" sz="1800" dirty="0"/>
              <a:t>탐색된 지점은 종류에 따라 색깔 바꿈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4F830-994D-4EC1-A374-C6A2A2FC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2350893"/>
            <a:ext cx="4885425" cy="4198411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FD4995D-64E1-4088-82F5-53C3A060C1ED}"/>
              </a:ext>
            </a:extLst>
          </p:cNvPr>
          <p:cNvSpPr txBox="1">
            <a:spLocks/>
          </p:cNvSpPr>
          <p:nvPr/>
        </p:nvSpPr>
        <p:spPr>
          <a:xfrm>
            <a:off x="6217292" y="970383"/>
            <a:ext cx="5763214" cy="36016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struct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 </a:t>
            </a:r>
            <a:r>
              <a:rPr lang="en-US" altLang="ko-KR" sz="1400" dirty="0">
                <a:solidFill>
                  <a:schemeClr val="accent6"/>
                </a:solidFill>
              </a:rPr>
              <a:t>{ 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</a:t>
            </a:r>
            <a:r>
              <a:rPr lang="en-US" altLang="ko-KR" sz="1400" dirty="0">
                <a:solidFill>
                  <a:schemeClr val="accent6"/>
                </a:solidFill>
              </a:rPr>
              <a:t> };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이동지점탐색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heap&lt;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거리로 오름차순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while(!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.empty())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.front();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.pop();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if(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 &lt;=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) continue;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 </a:t>
            </a:r>
            <a:r>
              <a:rPr lang="en-US" altLang="ko-KR" sz="1400" dirty="0">
                <a:solidFill>
                  <a:schemeClr val="accent6"/>
                </a:solidFill>
              </a:rPr>
              <a:t>=</a:t>
            </a:r>
            <a:r>
              <a:rPr lang="ko-KR" altLang="en-US" sz="1400" dirty="0">
                <a:solidFill>
                  <a:schemeClr val="accent6"/>
                </a:solidFill>
              </a:rPr>
              <a:t> 지점 검사해서 대입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 = 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for(4</a:t>
            </a:r>
            <a:r>
              <a:rPr lang="ko-KR" altLang="en-US" sz="1400" dirty="0">
                <a:solidFill>
                  <a:schemeClr val="accent6"/>
                </a:solidFill>
              </a:rPr>
              <a:t>방향</a:t>
            </a:r>
            <a:r>
              <a:rPr lang="en-US" altLang="ko-KR" sz="1400" dirty="0">
                <a:solidFill>
                  <a:schemeClr val="accent6"/>
                </a:solidFill>
              </a:rPr>
              <a:t>) 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.push({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+1,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, true});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A981FD9-6306-4819-ACF6-A65F5BEAC996}"/>
              </a:ext>
            </a:extLst>
          </p:cNvPr>
          <p:cNvSpPr txBox="1">
            <a:spLocks/>
          </p:cNvSpPr>
          <p:nvPr/>
        </p:nvSpPr>
        <p:spPr>
          <a:xfrm>
            <a:off x="6217292" y="4655975"/>
            <a:ext cx="5763214" cy="189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void </a:t>
            </a:r>
            <a:r>
              <a:rPr lang="en-US" altLang="ko-KR" sz="12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공격지점탐색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ko-KR" altLang="en-US" sz="1200" dirty="0">
                <a:solidFill>
                  <a:schemeClr val="accent6"/>
                </a:solidFill>
              </a:rPr>
              <a:t>공격지점목록</a:t>
            </a:r>
            <a:r>
              <a:rPr lang="en-US" altLang="ko-KR" sz="12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for(</a:t>
            </a:r>
            <a:r>
              <a:rPr lang="ko-KR" altLang="en-US" sz="1200" dirty="0">
                <a:solidFill>
                  <a:schemeClr val="accent6"/>
                </a:solidFill>
              </a:rPr>
              <a:t>이동지점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for(</a:t>
            </a:r>
            <a:r>
              <a:rPr lang="ko-KR" altLang="en-US" sz="1200" dirty="0">
                <a:solidFill>
                  <a:schemeClr val="accent6"/>
                </a:solidFill>
              </a:rPr>
              <a:t>사거리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~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     </a:t>
            </a:r>
            <a:r>
              <a:rPr lang="ko-KR" altLang="en-US" sz="1200" dirty="0">
                <a:solidFill>
                  <a:schemeClr val="accent6"/>
                </a:solidFill>
              </a:rPr>
              <a:t>이동지점에서 사거리만큼 떨어진 지점들을 공격지점으로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5AE60-91C1-4B55-9EEF-AE8B56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25"/>
            <a:ext cx="10515600" cy="1325700"/>
          </a:xfrm>
        </p:spPr>
        <p:txBody>
          <a:bodyPr/>
          <a:lstStyle/>
          <a:p>
            <a:r>
              <a:rPr lang="ko-KR" altLang="en-US" dirty="0"/>
              <a:t>이동 </a:t>
            </a:r>
            <a:r>
              <a:rPr lang="en-US" altLang="ko-KR" dirty="0"/>
              <a:t>: </a:t>
            </a:r>
            <a:r>
              <a:rPr lang="ko-KR" altLang="en-US" dirty="0"/>
              <a:t>캐릭터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9332C-3CBB-4D24-A238-1221CCD8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8" y="1344025"/>
            <a:ext cx="2670719" cy="2052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E3E18-6498-418E-8EA2-6A0CE6953038}"/>
              </a:ext>
            </a:extLst>
          </p:cNvPr>
          <p:cNvSpPr txBox="1"/>
          <p:nvPr/>
        </p:nvSpPr>
        <p:spPr>
          <a:xfrm>
            <a:off x="1818121" y="3396555"/>
            <a:ext cx="248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이동 지점을 선택하면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C70414-B8A9-44BC-A55F-1DA8D7414D1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050028" y="3704332"/>
            <a:ext cx="9842" cy="17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3D7844A-F1E7-4027-BE82-5D750118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68" y="3882724"/>
            <a:ext cx="2670719" cy="23035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C02504-AF23-4616-87A5-63C1F83FB11A}"/>
              </a:ext>
            </a:extLst>
          </p:cNvPr>
          <p:cNvSpPr txBox="1"/>
          <p:nvPr/>
        </p:nvSpPr>
        <p:spPr>
          <a:xfrm>
            <a:off x="1714668" y="6186320"/>
            <a:ext cx="267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받은 경로를 따라 이동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24801240-DF80-446C-988C-19EDF990B39D}"/>
              </a:ext>
            </a:extLst>
          </p:cNvPr>
          <p:cNvSpPr txBox="1">
            <a:spLocks/>
          </p:cNvSpPr>
          <p:nvPr/>
        </p:nvSpPr>
        <p:spPr>
          <a:xfrm>
            <a:off x="5731917" y="268918"/>
            <a:ext cx="6284641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경로 탐색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 지점목록 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.find(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==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.end()) return;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!= </a:t>
            </a:r>
            <a:r>
              <a:rPr lang="ko-KR" altLang="en-US" sz="1400" dirty="0">
                <a:solidFill>
                  <a:schemeClr val="accent6"/>
                </a:solidFill>
              </a:rPr>
              <a:t>현재 위치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push_back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행동캐릭터</a:t>
            </a:r>
            <a:r>
              <a:rPr lang="en-US" altLang="ko-KR" sz="1400" dirty="0">
                <a:solidFill>
                  <a:schemeClr val="accent6"/>
                </a:solidFill>
              </a:rPr>
              <a:t>-&gt;</a:t>
            </a:r>
            <a:r>
              <a:rPr lang="ko-KR" altLang="en-US" sz="1400" dirty="0">
                <a:solidFill>
                  <a:schemeClr val="accent6"/>
                </a:solidFill>
              </a:rPr>
              <a:t>경로설정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470CA66-B9BD-4CE7-843C-C0BAC15E0252}"/>
              </a:ext>
            </a:extLst>
          </p:cNvPr>
          <p:cNvSpPr txBox="1">
            <a:spLocks/>
          </p:cNvSpPr>
          <p:nvPr/>
        </p:nvSpPr>
        <p:spPr>
          <a:xfrm>
            <a:off x="5731917" y="3550443"/>
            <a:ext cx="6284641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return;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 중이 아니다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this-&gt;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+= </a:t>
            </a:r>
            <a:r>
              <a:rPr lang="ko-KR" altLang="en-US" sz="1400" dirty="0">
                <a:solidFill>
                  <a:schemeClr val="accent6"/>
                </a:solidFill>
              </a:rPr>
              <a:t>이동속도</a:t>
            </a:r>
            <a:r>
              <a:rPr lang="en-US" altLang="ko-KR" sz="1400" dirty="0">
                <a:solidFill>
                  <a:schemeClr val="accent6"/>
                </a:solidFill>
              </a:rPr>
              <a:t> * </a:t>
            </a:r>
            <a:r>
              <a:rPr lang="en-US" altLang="ko-KR" sz="1400" dirty="0" err="1">
                <a:solidFill>
                  <a:schemeClr val="accent6"/>
                </a:solidFill>
              </a:rPr>
              <a:t>DeltaTime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다음좌표 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.back().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Lerp(</a:t>
            </a:r>
            <a:r>
              <a:rPr lang="ko-KR" altLang="en-US" sz="1400" dirty="0">
                <a:solidFill>
                  <a:schemeClr val="accent6"/>
                </a:solidFill>
              </a:rPr>
              <a:t>이전좌표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if((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-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en-US" altLang="ko-KR" sz="1400" dirty="0">
                <a:solidFill>
                  <a:schemeClr val="accent6"/>
                </a:solidFill>
              </a:rPr>
              <a:t>).</a:t>
            </a:r>
            <a:r>
              <a:rPr lang="ko-KR" altLang="en-US" sz="1400" dirty="0">
                <a:solidFill>
                  <a:schemeClr val="accent6"/>
                </a:solidFill>
              </a:rPr>
              <a:t>길이 </a:t>
            </a:r>
            <a:r>
              <a:rPr lang="en-US" altLang="ko-KR" sz="1400" dirty="0">
                <a:solidFill>
                  <a:schemeClr val="accent6"/>
                </a:solidFill>
              </a:rPr>
              <a:t>&lt;= </a:t>
            </a:r>
            <a:r>
              <a:rPr lang="ko-KR" altLang="en-US" sz="1400" dirty="0">
                <a:solidFill>
                  <a:schemeClr val="accent6"/>
                </a:solidFill>
              </a:rPr>
              <a:t>판정거리</a:t>
            </a:r>
            <a:r>
              <a:rPr lang="en-US" altLang="ko-KR" sz="1400" dirty="0">
                <a:solidFill>
                  <a:schemeClr val="accent6"/>
                </a:solidFill>
              </a:rPr>
              <a:t>) {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판정거리 </a:t>
            </a:r>
            <a:r>
              <a:rPr lang="en-US" altLang="ko-KR" sz="1400" dirty="0">
                <a:solidFill>
                  <a:srgbClr val="92D050"/>
                </a:solidFill>
              </a:rPr>
              <a:t>:</a:t>
            </a:r>
            <a:r>
              <a:rPr lang="ko-KR" altLang="en-US" sz="1400" dirty="0">
                <a:solidFill>
                  <a:srgbClr val="92D050"/>
                </a:solidFill>
              </a:rPr>
              <a:t> 충분히 작은 </a:t>
            </a:r>
            <a:r>
              <a:rPr lang="ko-KR" altLang="en-US" sz="1400" dirty="0" err="1">
                <a:solidFill>
                  <a:srgbClr val="92D050"/>
                </a:solidFill>
              </a:rPr>
              <a:t>상수값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이전좌표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경로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pop_back</a:t>
            </a:r>
            <a:r>
              <a:rPr lang="en-US" altLang="ko-KR" sz="14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</a:t>
            </a:r>
            <a:r>
              <a:rPr lang="ko-KR" altLang="en-US" sz="1400" dirty="0">
                <a:solidFill>
                  <a:schemeClr val="accent6"/>
                </a:solidFill>
              </a:rPr>
              <a:t>이동여부 </a:t>
            </a:r>
            <a:r>
              <a:rPr lang="en-US" altLang="ko-KR" sz="1400" dirty="0">
                <a:solidFill>
                  <a:schemeClr val="accent6"/>
                </a:solidFill>
              </a:rPr>
              <a:t>= true;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이미 이동을 한 상태면 더 이동 못함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}</a:t>
            </a:r>
            <a:r>
              <a:rPr lang="en-US" altLang="ko-KR" sz="1400" dirty="0">
                <a:solidFill>
                  <a:srgbClr val="92D050"/>
                </a:solidFill>
              </a:rPr>
              <a:t>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1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AA1B-D582-47AE-8D3F-85E7657E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22" y="0"/>
            <a:ext cx="5357327" cy="891100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: </a:t>
            </a:r>
            <a:r>
              <a:rPr lang="ko-KR" altLang="en-US" dirty="0"/>
              <a:t>전투 순서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94B61-EA7F-491E-97A4-1B847EF7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547" y="824360"/>
            <a:ext cx="4988764" cy="14493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전투가 벌어질 때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공격자의 공격과 피격자의 반격이 순차적으로 이뤄진다</a:t>
            </a:r>
            <a:endParaRPr lang="en-US" altLang="ko-KR" sz="1800" dirty="0"/>
          </a:p>
          <a:p>
            <a:r>
              <a:rPr lang="ko-KR" altLang="en-US" sz="1800" dirty="0"/>
              <a:t>등록된 전투를 순차적으로 실행하며 전부 진행했거나 진행이 불가능 할 때까지 반복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3753C46-A270-4638-A36A-B03E730CDF28}"/>
              </a:ext>
            </a:extLst>
          </p:cNvPr>
          <p:cNvSpPr txBox="1">
            <a:spLocks/>
          </p:cNvSpPr>
          <p:nvPr/>
        </p:nvSpPr>
        <p:spPr>
          <a:xfrm>
            <a:off x="6263952" y="702042"/>
            <a:ext cx="4988765" cy="223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전투 시작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//terrain</a:t>
            </a:r>
            <a:r>
              <a:rPr lang="ko-KR" altLang="en-US" sz="1200" dirty="0">
                <a:solidFill>
                  <a:srgbClr val="92D050"/>
                </a:solidFill>
              </a:rPr>
              <a:t>에서 공격 가능 위치 확인 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 공격 가능한 위치에 있지 않다</a:t>
            </a:r>
            <a:r>
              <a:rPr lang="en-US" altLang="ko-KR" sz="1200" dirty="0">
                <a:solidFill>
                  <a:schemeClr val="accent6"/>
                </a:solidFill>
              </a:rPr>
              <a:t>) return;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공격자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 err="1">
                <a:solidFill>
                  <a:srgbClr val="92D050"/>
                </a:solidFill>
              </a:rPr>
              <a:t>피격자</a:t>
            </a:r>
            <a:r>
              <a:rPr lang="ko-KR" altLang="en-US" sz="1200" dirty="0">
                <a:solidFill>
                  <a:srgbClr val="92D050"/>
                </a:solidFill>
              </a:rPr>
              <a:t> 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); 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</a:t>
            </a:r>
            <a:r>
              <a:rPr lang="en-US" altLang="ko-KR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</a:rPr>
              <a:t>반격이 가능하다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6EAAF3-4503-4754-BD30-3BFBC1BE9DFE}"/>
              </a:ext>
            </a:extLst>
          </p:cNvPr>
          <p:cNvSpPr/>
          <p:nvPr/>
        </p:nvSpPr>
        <p:spPr>
          <a:xfrm>
            <a:off x="1271521" y="2294961"/>
            <a:ext cx="3680473" cy="2377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공격자 공격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51E1AA-5FEB-4049-AD48-07588127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83" y="2313624"/>
            <a:ext cx="3661811" cy="20137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335F8D-7502-456F-974B-C81157D34B33}"/>
              </a:ext>
            </a:extLst>
          </p:cNvPr>
          <p:cNvSpPr/>
          <p:nvPr/>
        </p:nvSpPr>
        <p:spPr>
          <a:xfrm>
            <a:off x="1058441" y="5079611"/>
            <a:ext cx="2006665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314DC3-B2EC-468A-A47B-66E6EC5150F0}"/>
              </a:ext>
            </a:extLst>
          </p:cNvPr>
          <p:cNvSpPr/>
          <p:nvPr/>
        </p:nvSpPr>
        <p:spPr>
          <a:xfrm>
            <a:off x="3202927" y="5074972"/>
            <a:ext cx="1924243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사망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391128-AA2E-4C80-B49D-82554618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1" y="5074972"/>
            <a:ext cx="2006665" cy="1127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7039D0-8149-464A-B7C1-F043AE96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29" y="5087721"/>
            <a:ext cx="1911041" cy="107412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2207C0E-A107-42B3-82A4-17A1596E9708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2385580" y="4348794"/>
            <a:ext cx="402372" cy="1049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E94DC03-720B-4446-9843-16EDF86E179F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rot="16200000" flipH="1">
            <a:off x="3434144" y="4350214"/>
            <a:ext cx="415121" cy="1059892"/>
          </a:xfrm>
          <a:prstGeom prst="bentConnector3">
            <a:avLst/>
          </a:prstGeom>
          <a:ln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84E5AD8F-FAC9-45AC-AE07-0891ABB03EF2}"/>
              </a:ext>
            </a:extLst>
          </p:cNvPr>
          <p:cNvSpPr txBox="1">
            <a:spLocks/>
          </p:cNvSpPr>
          <p:nvPr/>
        </p:nvSpPr>
        <p:spPr>
          <a:xfrm>
            <a:off x="6263953" y="3047130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 </a:t>
            </a:r>
            <a:r>
              <a:rPr lang="ko-KR" altLang="en-US" sz="1200" dirty="0">
                <a:solidFill>
                  <a:schemeClr val="accent6"/>
                </a:solidFill>
              </a:rPr>
              <a:t>전투 진행</a:t>
            </a:r>
            <a:r>
              <a:rPr lang="en-US" altLang="ko-KR" sz="12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등록된 공격이 남아있지 않다면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전투 종료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공격자 혹은 방어자가 전투 불가능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 실행할 준비가 되었다면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실행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실행 준비 여부는 공격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</a:rPr>
              <a:t>이동 중인지 등을 검사하여 확인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033E568A-2AB2-4883-B9ED-14DE340BF6F6}"/>
              </a:ext>
            </a:extLst>
          </p:cNvPr>
          <p:cNvSpPr txBox="1">
            <a:spLocks/>
          </p:cNvSpPr>
          <p:nvPr/>
        </p:nvSpPr>
        <p:spPr>
          <a:xfrm>
            <a:off x="6263953" y="4825832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 종료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=&gt;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공격을 끝냈을 경우 공격자가 호출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    //</a:t>
            </a:r>
            <a:r>
              <a:rPr lang="ko-KR" altLang="en-US" sz="1200" dirty="0" err="1">
                <a:solidFill>
                  <a:srgbClr val="92D050"/>
                </a:solidFill>
              </a:rPr>
              <a:t>옵저버</a:t>
            </a:r>
            <a:r>
              <a:rPr lang="ko-KR" altLang="en-US" sz="1200" dirty="0">
                <a:solidFill>
                  <a:srgbClr val="92D050"/>
                </a:solidFill>
              </a:rPr>
              <a:t> 패턴으로 호출 </a:t>
            </a:r>
            <a:r>
              <a:rPr lang="en-US" altLang="ko-KR" sz="1200" dirty="0">
                <a:solidFill>
                  <a:srgbClr val="92D050"/>
                </a:solidFill>
              </a:rPr>
              <a:t>=&gt; </a:t>
            </a:r>
            <a:r>
              <a:rPr lang="ko-KR" altLang="en-US" sz="1200" dirty="0">
                <a:solidFill>
                  <a:srgbClr val="92D050"/>
                </a:solidFill>
              </a:rPr>
              <a:t>공격자가 맞는지 검사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if(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.front().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==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CC259-6D84-4422-BB08-411D718D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9" y="0"/>
            <a:ext cx="10515600" cy="1325700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: </a:t>
            </a:r>
            <a:r>
              <a:rPr lang="ko-KR" altLang="en-US" dirty="0"/>
              <a:t>캐릭터 공격</a:t>
            </a:r>
            <a:r>
              <a:rPr lang="en-US" altLang="ko-KR" dirty="0"/>
              <a:t>, </a:t>
            </a:r>
            <a:r>
              <a:rPr lang="ko-KR" altLang="en-US" dirty="0"/>
              <a:t>피격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6820A-87B3-406F-9EAE-49B9BACD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21" y="970384"/>
            <a:ext cx="5449079" cy="1325700"/>
          </a:xfrm>
        </p:spPr>
        <p:txBody>
          <a:bodyPr/>
          <a:lstStyle/>
          <a:p>
            <a:r>
              <a:rPr lang="ko-KR" altLang="en-US" sz="1800" dirty="0"/>
              <a:t>캐릭터 공격 모션 중 입력된 공격 이벤트 실행</a:t>
            </a:r>
            <a:endParaRPr lang="en-US" altLang="ko-KR" sz="1800" dirty="0"/>
          </a:p>
          <a:p>
            <a:r>
              <a:rPr lang="ko-KR" altLang="en-US" sz="1800" dirty="0"/>
              <a:t>피격 캐릭터는 피격 모션 실행</a:t>
            </a:r>
            <a:endParaRPr lang="en-US" altLang="ko-KR" sz="1800" dirty="0"/>
          </a:p>
          <a:p>
            <a:r>
              <a:rPr lang="ko-KR" altLang="en-US" sz="1800" dirty="0"/>
              <a:t>피격 캐릭터 위치에 </a:t>
            </a:r>
            <a:r>
              <a:rPr lang="ko-KR" altLang="en-US" sz="1800" dirty="0" err="1"/>
              <a:t>파티클</a:t>
            </a:r>
            <a:r>
              <a:rPr lang="ko-KR" altLang="en-US" sz="1800" dirty="0"/>
              <a:t> 출현</a:t>
            </a:r>
            <a:endParaRPr lang="en-US" altLang="ko-KR" sz="1800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EF8A15-9521-4AF2-A117-D200A8F2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30" y="2296084"/>
            <a:ext cx="4937450" cy="41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52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1001</Words>
  <Application>Microsoft Office PowerPoint</Application>
  <PresentationFormat>와이드스크린</PresentationFormat>
  <Paragraphs>161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Malgun Gothic</vt:lpstr>
      <vt:lpstr>Arial</vt:lpstr>
      <vt:lpstr>Simple Light</vt:lpstr>
      <vt:lpstr>DX3D 포트폴리오 파이어엠블렘</vt:lpstr>
      <vt:lpstr>개요</vt:lpstr>
      <vt:lpstr>맵 구현</vt:lpstr>
      <vt:lpstr>오브젝트</vt:lpstr>
      <vt:lpstr>턴 진행</vt:lpstr>
      <vt:lpstr>이동 : 이동지점, 공격지점 탐색</vt:lpstr>
      <vt:lpstr>이동 : 캐릭터 이동</vt:lpstr>
      <vt:lpstr>전투 : 전투 순서 진행</vt:lpstr>
      <vt:lpstr>전투 : 캐릭터 공격, 피격</vt:lpstr>
      <vt:lpstr>모델 애니메이션 인스턴싱</vt:lpstr>
      <vt:lpstr>그림자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DX3D 포트폴리오 파이어엠블렘</dc:title>
  <cp:lastModifiedBy>배 한진</cp:lastModifiedBy>
  <cp:revision>40</cp:revision>
  <dcterms:modified xsi:type="dcterms:W3CDTF">2023-04-13T07:49:48Z</dcterms:modified>
</cp:coreProperties>
</file>